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6" r:id="rId10"/>
    <p:sldId id="348" r:id="rId11"/>
    <p:sldId id="349" r:id="rId12"/>
    <p:sldId id="343" r:id="rId13"/>
    <p:sldId id="337" r:id="rId14"/>
    <p:sldId id="339" r:id="rId15"/>
    <p:sldId id="340" r:id="rId16"/>
    <p:sldId id="338" r:id="rId17"/>
    <p:sldId id="341" r:id="rId18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2" autoAdjust="0"/>
    <p:restoredTop sz="94658"/>
  </p:normalViewPr>
  <p:slideViewPr>
    <p:cSldViewPr>
      <p:cViewPr varScale="1">
        <p:scale>
          <a:sx n="70" d="100"/>
          <a:sy n="70" d="100"/>
        </p:scale>
        <p:origin x="1140" y="7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eopSeo/moweb_final.git" TargetMode="External"/><Relationship Id="rId2" Type="http://schemas.openxmlformats.org/officeDocument/2006/relationships/hyperlink" Target="https://inseop.pythonanywher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spc="-5" dirty="0">
                <a:solidFill>
                  <a:schemeClr val="bg1"/>
                </a:solidFill>
                <a:latin typeface="Times New Roman"/>
                <a:cs typeface="Times New Roman"/>
              </a:rPr>
              <a:t>택배 수신 </a:t>
            </a:r>
            <a:r>
              <a:rPr lang="ko-KR" altLang="en-US" sz="36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알리미</a:t>
            </a:r>
            <a:endParaRPr sz="3600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2020105620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서인섭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93102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이미지 리스트를 띄움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217751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동기화를 하면 서버에서 이미지 가져옴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서버에 이미지 업로드함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3.1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과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Gulim"/>
              </a:rPr>
              <a:t>같은 이미지</a:t>
            </a: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2362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동기화 버튼을 누르면 서버 이미지 다운로드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latin typeface="+mn-ea"/>
                <a:cs typeface="Malgun Gothic"/>
              </a:rPr>
              <a:t>새로운 이미지 게시 버튼을 누르면 서버에 이미지 업로드</a:t>
            </a:r>
            <a:endParaRPr lang="en-US" altLang="ko-KR" sz="1200" spc="-5" dirty="0"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latin typeface="+mn-ea"/>
                <a:cs typeface="Gulim"/>
              </a:rPr>
              <a:t>3.1</a:t>
            </a:r>
            <a:r>
              <a:rPr lang="ko-KR" altLang="en-US" sz="1200" spc="-5" dirty="0">
                <a:latin typeface="+mn-ea"/>
                <a:cs typeface="Gulim"/>
              </a:rPr>
              <a:t>과</a:t>
            </a:r>
            <a:r>
              <a:rPr lang="en-US" altLang="ko-KR" sz="1200" spc="-5" dirty="0">
                <a:latin typeface="+mn-ea"/>
                <a:cs typeface="Gulim"/>
              </a:rPr>
              <a:t> </a:t>
            </a:r>
            <a:r>
              <a:rPr lang="ko-KR" altLang="en-US" sz="1200" spc="-5" dirty="0">
                <a:latin typeface="+mn-ea"/>
                <a:cs typeface="Gulim"/>
              </a:rPr>
              <a:t>같은 이미지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7338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앱 </a:t>
            </a:r>
            <a:r>
              <a:rPr lang="ko-KR" altLang="en-US" sz="1200" kern="0" spc="-5" dirty="0" err="1">
                <a:latin typeface="+mn-ea"/>
                <a:cs typeface="Malgun Gothic"/>
              </a:rPr>
              <a:t>시작시</a:t>
            </a:r>
            <a:r>
              <a:rPr lang="ko-KR" altLang="en-US" sz="1200" kern="0" spc="-5" dirty="0">
                <a:latin typeface="+mn-ea"/>
                <a:cs typeface="Malgun Gothic"/>
              </a:rPr>
              <a:t> 자동 동기화 체크박스 </a:t>
            </a:r>
            <a:r>
              <a:rPr lang="ko-KR" altLang="en-US" sz="1200" kern="0" spc="-5" dirty="0" err="1">
                <a:latin typeface="+mn-ea"/>
                <a:cs typeface="Malgun Gothic"/>
              </a:rPr>
              <a:t>만들어놓음</a:t>
            </a:r>
            <a:r>
              <a:rPr lang="en-US" altLang="ko-KR" sz="1200" kern="0" spc="-5" dirty="0">
                <a:latin typeface="+mn-ea"/>
                <a:cs typeface="Malgun Gothic"/>
              </a:rPr>
              <a:t>.</a:t>
            </a: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앱을 열 때 자동으로 동기화가 가능해짐</a:t>
            </a:r>
            <a:r>
              <a:rPr lang="en-US" altLang="ko-KR" sz="1200" kern="0" spc="-5" dirty="0">
                <a:latin typeface="+mn-ea"/>
                <a:cs typeface="Malgun Gothic"/>
              </a:rPr>
              <a:t>.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3.1</a:t>
            </a:r>
            <a:r>
              <a:rPr lang="ko-KR" altLang="en-US" sz="1200" kern="0" spc="-5" dirty="0">
                <a:latin typeface="+mn-ea"/>
                <a:cs typeface="Malgun Gothic"/>
              </a:rPr>
              <a:t>과 같은 이미지</a:t>
            </a:r>
            <a:endParaRPr lang="en-US" altLang="ko-KR" sz="1200" kern="0" dirty="0"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412A8E-0456-E7DD-C04C-D8CC2FCB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20906"/>
            <a:ext cx="106299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7119A-6952-17ED-E119-731D5101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0394C5-B7E2-2DBC-7E6D-A29FD988B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761747"/>
          </a:xfrm>
        </p:spPr>
        <p:txBody>
          <a:bodyPr/>
          <a:lstStyle/>
          <a:p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en-US" altLang="ko-KR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endParaRPr lang="en-US" altLang="ko-KR" i="1" spc="-5" dirty="0">
              <a:solidFill>
                <a:srgbClr val="FF0000"/>
              </a:solidFill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pc="-5" dirty="0">
                <a:solidFill>
                  <a:srgbClr val="FF0000"/>
                </a:solidFill>
                <a:latin typeface="+mn-ea"/>
              </a:rPr>
              <a:t>택배 </a:t>
            </a:r>
            <a:r>
              <a:rPr lang="ko-KR" altLang="en-US" spc="-5" dirty="0" err="1">
                <a:solidFill>
                  <a:srgbClr val="FF0000"/>
                </a:solidFill>
                <a:latin typeface="+mn-ea"/>
              </a:rPr>
              <a:t>수신시</a:t>
            </a:r>
            <a:r>
              <a:rPr lang="ko-KR" altLang="en-US" spc="-5" dirty="0">
                <a:solidFill>
                  <a:srgbClr val="FF0000"/>
                </a:solidFill>
                <a:latin typeface="+mn-ea"/>
              </a:rPr>
              <a:t> 알림 기능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D706FC-80B8-04A6-6E62-3DDEC51A899E}"/>
              </a:ext>
            </a:extLst>
          </p:cNvPr>
          <p:cNvPicPr>
            <a:picLocks noGrp="1"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6238121" y="1577975"/>
            <a:ext cx="203668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31579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FF0000"/>
                </a:solidFill>
                <a:latin typeface="+mn-ea"/>
                <a:cs typeface="Malgun Gothic"/>
              </a:rPr>
              <a:t>에지</a:t>
            </a:r>
            <a:r>
              <a:rPr lang="en-US" altLang="ko-KR" sz="2000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spc="-5" dirty="0">
                <a:solidFill>
                  <a:srgbClr val="FF0000"/>
                </a:solidFill>
                <a:latin typeface="+mn-ea"/>
                <a:cs typeface="Malgun Gothic"/>
              </a:rPr>
              <a:t>서버</a:t>
            </a:r>
            <a:r>
              <a:rPr lang="en-US" altLang="ko-KR" sz="2000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  <a:r>
              <a:rPr lang="ko-KR" altLang="en-US" sz="2000" spc="-5" dirty="0">
                <a:solidFill>
                  <a:srgbClr val="FF0000"/>
                </a:solidFill>
                <a:latin typeface="+mn-ea"/>
                <a:cs typeface="Malgun Gothic"/>
              </a:rPr>
              <a:t>스마트폰 클라이언트의 역할</a:t>
            </a:r>
            <a:endParaRPr sz="20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에지</a:t>
            </a:r>
            <a:r>
              <a:rPr lang="en-US" altLang="ko-KR" dirty="0">
                <a:latin typeface="+mn-ea"/>
                <a:cs typeface="Gulim"/>
              </a:rPr>
              <a:t>: </a:t>
            </a:r>
            <a:r>
              <a:rPr lang="ko-KR" altLang="en-US" dirty="0">
                <a:latin typeface="+mn-ea"/>
                <a:cs typeface="Gulim"/>
              </a:rPr>
              <a:t>탐지된 박스의 사진을 찍어서 서버로 전송함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서버</a:t>
            </a:r>
            <a:r>
              <a:rPr lang="en-US" altLang="ko-KR" sz="1800" dirty="0">
                <a:latin typeface="+mn-ea"/>
                <a:cs typeface="Gulim"/>
              </a:rPr>
              <a:t>: </a:t>
            </a:r>
            <a:r>
              <a:rPr lang="ko-KR" altLang="en-US" sz="1800" dirty="0" err="1">
                <a:latin typeface="+mn-ea"/>
                <a:cs typeface="Gulim"/>
              </a:rPr>
              <a:t>에지로부터</a:t>
            </a:r>
            <a:r>
              <a:rPr lang="ko-KR" altLang="en-US" sz="1800" dirty="0">
                <a:latin typeface="+mn-ea"/>
                <a:cs typeface="Gulim"/>
              </a:rPr>
              <a:t> 이미지를 전송 받아서 저장함</a:t>
            </a:r>
            <a:r>
              <a:rPr lang="en-US" altLang="ko-KR" sz="1800" dirty="0">
                <a:latin typeface="+mn-ea"/>
                <a:cs typeface="Gulim"/>
              </a:rPr>
              <a:t>. </a:t>
            </a:r>
            <a:r>
              <a:rPr lang="ko-KR" altLang="en-US" dirty="0">
                <a:latin typeface="+mn-ea"/>
                <a:cs typeface="Gulim"/>
              </a:rPr>
              <a:t>게시물이 올라오면 클라이언트에게 신호를 보냄</a:t>
            </a:r>
            <a:r>
              <a:rPr lang="en-US" altLang="ko-KR" dirty="0">
                <a:latin typeface="+mn-ea"/>
                <a:cs typeface="Gulim"/>
              </a:rPr>
              <a:t>.</a:t>
            </a:r>
            <a:endParaRPr lang="en-US" altLang="ko-KR" sz="18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클라이언트</a:t>
            </a:r>
            <a:r>
              <a:rPr lang="en-US" altLang="ko-KR" sz="1800" dirty="0">
                <a:latin typeface="+mn-ea"/>
                <a:cs typeface="Gulim"/>
              </a:rPr>
              <a:t>: </a:t>
            </a:r>
            <a:r>
              <a:rPr lang="ko-KR" altLang="en-US" sz="1800" dirty="0">
                <a:latin typeface="+mn-ea"/>
                <a:cs typeface="Gulim"/>
              </a:rPr>
              <a:t>서버에 저장된 이미지들을 동기화함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en-US" dirty="0">
              <a:latin typeface="+mn-ea"/>
              <a:cs typeface="Gulim"/>
            </a:endParaRPr>
          </a:p>
          <a:p>
            <a:pPr marL="690880" lvl="1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단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기존에 진행했던 프로젝트들과는 다르게 박스만을 인식하게끔 학습시킴</a:t>
            </a:r>
            <a:r>
              <a:rPr lang="en-US" altLang="ko-KR" dirty="0">
                <a:latin typeface="+mn-ea"/>
                <a:cs typeface="Gulim"/>
              </a:rPr>
              <a:t>.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cs typeface="Gulim"/>
              </a:rPr>
              <a:t>그러므로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cs typeface="Gulim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cs typeface="Gulim"/>
              </a:rPr>
              <a:t>박스 이외의 물건은 탐지할 수 없음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cs typeface="Gulim"/>
              </a:rPr>
              <a:t>.</a:t>
            </a:r>
            <a:endParaRPr b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6039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??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2000" i="1" spc="-5" dirty="0">
                <a:solidFill>
                  <a:srgbClr val="FF0000"/>
                </a:solidFill>
                <a:latin typeface="+mn-ea"/>
                <a:cs typeface="Malgun Gothic"/>
              </a:rPr>
              <a:t>개발 완료된 상태를 캡처하여 사용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택배 기사가 문 앞에 택배를 내려놓고 감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문 앞에 있는 카메라가 없었던 택배가 새로 생긴 것을 인식함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택배의 사진을 찍어서 서버로 전송함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서버에 사진이 전송 완료된 후 사용자에게 알림이 감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사용자는 알림을 보고 택배가 도착했음을 확인할 수 있음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065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원래 계획에서 틀어짐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원래 계획은 택배 도착 뿐만 아니라 택배가 사라졌을 시에 도난 알림도 추가할 계획이었으나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문제는 집 주인이 가지고 들어가도 도난으로 간주되기 때문에 아쉽지만 이 기능은 제외하기로 하였다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만약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택배를 가져가는 사람을 구분할 수 있다면 도난 기능을 구현해도 좋을 것으로 보인다</a:t>
            </a:r>
            <a:r>
              <a:rPr lang="en-US" altLang="ko-KR" dirty="0">
                <a:latin typeface="+mn-ea"/>
                <a:cs typeface="Gulim"/>
              </a:rPr>
              <a:t>.</a:t>
            </a:r>
            <a:endParaRPr lang="ko-KR" altLang="en-US"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alert_demo">
            <a:hlinkClick r:id="" action="ppaction://media"/>
            <a:extLst>
              <a:ext uri="{FF2B5EF4-FFF2-40B4-BE49-F238E27FC236}">
                <a16:creationId xmlns:a16="http://schemas.microsoft.com/office/drawing/2014/main" id="{7D386123-6E3D-5B31-2FBB-107681734E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4491" y="2421131"/>
            <a:ext cx="4230166" cy="2379468"/>
          </a:xfrm>
          <a:prstGeom prst="rect">
            <a:avLst/>
          </a:prstGeom>
        </p:spPr>
      </p:pic>
      <p:pic>
        <p:nvPicPr>
          <p:cNvPr id="6" name="test_box">
            <a:hlinkClick r:id="" action="ppaction://media"/>
            <a:extLst>
              <a:ext uri="{FF2B5EF4-FFF2-40B4-BE49-F238E27FC236}">
                <a16:creationId xmlns:a16="http://schemas.microsoft.com/office/drawing/2014/main" id="{B1295454-ECBF-53FA-50F4-9612110C37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45039" y="2237925"/>
            <a:ext cx="4881563" cy="2745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7DEF1C-2DD2-27BD-1E94-E306C85A8AB9}"/>
              </a:ext>
            </a:extLst>
          </p:cNvPr>
          <p:cNvSpPr txBox="1"/>
          <p:nvPr/>
        </p:nvSpPr>
        <p:spPr>
          <a:xfrm>
            <a:off x="1014986" y="5314005"/>
            <a:ext cx="7876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택배가 도착함에 따라 휴대폰에 알림이 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원래는 실시간 </a:t>
            </a:r>
            <a:r>
              <a:rPr lang="ko-KR" altLang="en-US" dirty="0" err="1"/>
              <a:t>웹캠으로</a:t>
            </a:r>
            <a:r>
              <a:rPr lang="ko-KR" altLang="en-US" dirty="0"/>
              <a:t> 하는 것이 옳으나</a:t>
            </a:r>
            <a:r>
              <a:rPr lang="en-US" altLang="ko-KR" dirty="0"/>
              <a:t>, </a:t>
            </a:r>
            <a:r>
              <a:rPr lang="ko-KR" altLang="en-US" dirty="0"/>
              <a:t>물리적인 한계로 인해 동영상으로 대체함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9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9678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택배가 왔는지 신속하고 정확하게 알 수 있음</a:t>
            </a:r>
            <a:r>
              <a:rPr lang="en-US" altLang="ko-KR" sz="2000" dirty="0">
                <a:latin typeface="+mn-ea"/>
                <a:cs typeface="Malgun Gothic"/>
              </a:rPr>
              <a:t>.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따라서 </a:t>
            </a:r>
            <a:r>
              <a:rPr lang="ko-KR" altLang="en-US" sz="1800" dirty="0" err="1">
                <a:latin typeface="+mn-ea"/>
                <a:cs typeface="Gulim"/>
              </a:rPr>
              <a:t>오배송</a:t>
            </a:r>
            <a:r>
              <a:rPr lang="ko-KR" altLang="en-US" sz="1800" dirty="0">
                <a:latin typeface="+mn-ea"/>
                <a:cs typeface="Gulim"/>
              </a:rPr>
              <a:t> 사고가 발생하면 빠른 대처를 할 수 있을 것으로 기대됨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다만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원래 계획이었던 분실 방지는 만들기 힘들어서 아쉬움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또한</a:t>
            </a:r>
            <a:r>
              <a:rPr lang="en-US" altLang="ko-KR" sz="1800" dirty="0">
                <a:latin typeface="+mn-ea"/>
                <a:cs typeface="Gulim"/>
              </a:rPr>
              <a:t>, yolo v5</a:t>
            </a:r>
            <a:r>
              <a:rPr lang="ko-KR" altLang="en-US" sz="1800" dirty="0">
                <a:latin typeface="+mn-ea"/>
                <a:cs typeface="Gulim"/>
              </a:rPr>
              <a:t>에 박스는 학습이 되어 있지 않아서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직접 학습을 시켰으나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>
                <a:latin typeface="+mn-ea"/>
                <a:cs typeface="Gulim"/>
              </a:rPr>
              <a:t>생각보다 박스에 대한 정확도가 </a:t>
            </a:r>
            <a:r>
              <a:rPr lang="ko-KR" altLang="en-US" sz="1800" dirty="0">
                <a:latin typeface="+mn-ea"/>
                <a:cs typeface="Gulim"/>
              </a:rPr>
              <a:t>높지는 않아서 아쉬움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87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dirty="0">
                <a:hlinkClick r:id="rId2"/>
              </a:rPr>
              <a:t>https://inseop.pythonanywhere.com</a:t>
            </a:r>
            <a:endParaRPr lang="en-US" altLang="ko-KR" dirty="0"/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pc="-5" dirty="0">
                <a:solidFill>
                  <a:srgbClr val="FF0000"/>
                </a:solidFill>
                <a:latin typeface="+mn-ea"/>
                <a:cs typeface="Malgun Gothic"/>
                <a:hlinkClick r:id="rId3"/>
              </a:rPr>
              <a:t>https://github.com/InseopSeo/moweb_final.git</a:t>
            </a:r>
            <a:endParaRPr lang="en-US" altLang="ko-KR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1889745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1965944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1965996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084442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019748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238" y="3380946"/>
            <a:ext cx="870999" cy="870999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055499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2491212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244204" y="197580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Box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3480090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204" y="1978780"/>
            <a:ext cx="971309" cy="543326"/>
          </a:xfrm>
          <a:prstGeom prst="rect">
            <a:avLst/>
          </a:prstGeom>
        </p:spPr>
      </p:pic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3357811" y="1626454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3816445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804" y="2522106"/>
            <a:ext cx="660400" cy="660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001884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001883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3353278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253066" y="200188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4676001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4632945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29" y="2956545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39817" y="3294510"/>
            <a:ext cx="1184722" cy="110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886973" y="3145030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4232" y="3940129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0935" y="3543753"/>
            <a:ext cx="1047750" cy="3271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6530" y="3762991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4632945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4" name="Picture 4" descr="알림 아이콘 일러스트 | Canva">
            <a:extLst>
              <a:ext uri="{FF2B5EF4-FFF2-40B4-BE49-F238E27FC236}">
                <a16:creationId xmlns:a16="http://schemas.microsoft.com/office/drawing/2014/main" id="{0A5B1AF0-C477-B114-BA63-E54CEC03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663" y="1127741"/>
            <a:ext cx="710241" cy="82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D430B1-6B75-3252-F95F-6930D4AAE17F}"/>
              </a:ext>
            </a:extLst>
          </p:cNvPr>
          <p:cNvSpPr txBox="1"/>
          <p:nvPr/>
        </p:nvSpPr>
        <p:spPr>
          <a:xfrm>
            <a:off x="6226130" y="2450173"/>
            <a:ext cx="9713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Google FCM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A0FC2-55BC-0B80-A763-FB018D804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5585" y="2149481"/>
            <a:ext cx="438211" cy="43821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622328-AC52-3467-855A-E0392B8BA6A5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 flipV="1">
            <a:off x="5612653" y="2368587"/>
            <a:ext cx="20129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88A3512-FDC3-91A5-68B5-439DB4AE08CE}"/>
              </a:ext>
            </a:extLst>
          </p:cNvPr>
          <p:cNvCxnSpPr>
            <a:cxnSpLocks/>
            <a:stCxn id="65" idx="0"/>
            <a:endCxn id="5" idx="2"/>
          </p:cNvCxnSpPr>
          <p:nvPr/>
        </p:nvCxnSpPr>
        <p:spPr>
          <a:xfrm flipV="1">
            <a:off x="4723747" y="2704089"/>
            <a:ext cx="1988038" cy="649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4FE8BBC-0202-8F4D-61CA-6659C8CC16F3}"/>
              </a:ext>
            </a:extLst>
          </p:cNvPr>
          <p:cNvSpPr txBox="1"/>
          <p:nvPr/>
        </p:nvSpPr>
        <p:spPr>
          <a:xfrm>
            <a:off x="5608568" y="3011570"/>
            <a:ext cx="65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signal</a:t>
            </a:r>
            <a:endParaRPr lang="ko-KR" altLang="en-US" sz="24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9DDE370-4632-83AF-B58C-EC9F2707CCAF}"/>
              </a:ext>
            </a:extLst>
          </p:cNvPr>
          <p:cNvCxnSpPr>
            <a:cxnSpLocks/>
            <a:stCxn id="25" idx="2"/>
            <a:endCxn id="65" idx="0"/>
          </p:cNvCxnSpPr>
          <p:nvPr/>
        </p:nvCxnSpPr>
        <p:spPr>
          <a:xfrm flipH="1">
            <a:off x="4723747" y="2761375"/>
            <a:ext cx="204682" cy="59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3C0B908-0306-B36F-2535-E6D5459320EB}"/>
              </a:ext>
            </a:extLst>
          </p:cNvPr>
          <p:cNvSpPr txBox="1"/>
          <p:nvPr/>
        </p:nvSpPr>
        <p:spPr>
          <a:xfrm>
            <a:off x="4404846" y="2892806"/>
            <a:ext cx="471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post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853089-E3F6-7F41-6610-32C194FBEBB0}"/>
              </a:ext>
            </a:extLst>
          </p:cNvPr>
          <p:cNvSpPr txBox="1"/>
          <p:nvPr/>
        </p:nvSpPr>
        <p:spPr>
          <a:xfrm>
            <a:off x="886973" y="5486400"/>
            <a:ext cx="7876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원래는 실시간 </a:t>
            </a:r>
            <a:r>
              <a:rPr lang="ko-KR" altLang="en-US" dirty="0" err="1"/>
              <a:t>웹캠으로</a:t>
            </a:r>
            <a:r>
              <a:rPr lang="ko-KR" altLang="en-US" dirty="0"/>
              <a:t> 하는 것이 옳으나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물리적인 한계로 인해 동영상으로 대체함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9027160" cy="1283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택배가 정확하게 도착했는지</a:t>
            </a:r>
            <a:r>
              <a:rPr lang="en-US" altLang="ko-KR" sz="2000" dirty="0">
                <a:latin typeface="+mn-ea"/>
                <a:cs typeface="Malgun Gothic"/>
              </a:rPr>
              <a:t>, </a:t>
            </a:r>
            <a:r>
              <a:rPr lang="ko-KR" altLang="en-US" sz="2000" dirty="0">
                <a:latin typeface="+mn-ea"/>
                <a:cs typeface="Malgun Gothic"/>
              </a:rPr>
              <a:t>또 언제 도착했는지 확인이 필요함</a:t>
            </a:r>
            <a:r>
              <a:rPr lang="en-US" altLang="ko-KR" sz="2000" dirty="0">
                <a:latin typeface="+mn-ea"/>
                <a:cs typeface="Malgun Gothic"/>
              </a:rPr>
              <a:t>.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20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 typeface="Wingdings" panose="05000000000000000000" pitchFamily="2" charset="2"/>
              <a:buChar char="§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Gulim"/>
              </a:rPr>
              <a:t>카메라를 활용하여 택배가 본인의 집 앞에 정확하게 수신되었는지 확인</a:t>
            </a:r>
            <a:endParaRPr lang="en-US" altLang="ko-KR" sz="20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 typeface="Wingdings" panose="05000000000000000000" pitchFamily="2" charset="2"/>
              <a:buChar char="§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택배 수신 이벤트를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cs typeface="Malgun Gothic"/>
              </a:rPr>
              <a:t>정확하게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  <a:cs typeface="Malgun Gothic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  <a:cs typeface="Malgun Gothic"/>
              </a:rPr>
              <a:t>그리고 신속하게</a:t>
            </a:r>
            <a:r>
              <a:rPr lang="ko-KR" altLang="en-US" sz="2000" dirty="0">
                <a:latin typeface="+mn-ea"/>
                <a:cs typeface="Malgun Gothic"/>
              </a:rPr>
              <a:t> 알아야 함</a:t>
            </a:r>
            <a:r>
              <a:rPr lang="en-US" altLang="ko-KR" sz="2000" dirty="0">
                <a:latin typeface="+mn-ea"/>
                <a:cs typeface="Malgun Gothic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788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latin typeface="+mn-ea"/>
                <a:cs typeface="Malgun Gothic"/>
              </a:rPr>
              <a:t>택배 도착 확인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간혹 택배 도착 메시지를 수신해도 아직 택배가 오지 않은 상태이거나 다른 집으로 </a:t>
            </a:r>
            <a:r>
              <a:rPr lang="ko-KR" altLang="en-US" dirty="0" err="1">
                <a:latin typeface="+mn-ea"/>
                <a:cs typeface="Gulim"/>
              </a:rPr>
              <a:t>오배송되는</a:t>
            </a:r>
            <a:r>
              <a:rPr lang="ko-KR" altLang="en-US" dirty="0">
                <a:latin typeface="+mn-ea"/>
                <a:cs typeface="Gulim"/>
              </a:rPr>
              <a:t> 경우가 있음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이런 일을 조기에 알기 위해 카메라를 통해 정확히 언제 택배가 도착했는지 확인이 필요함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84381"/>
              </p:ext>
            </p:extLst>
          </p:nvPr>
        </p:nvGraphicFramePr>
        <p:xfrm>
          <a:off x="457200" y="1219200"/>
          <a:ext cx="899160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yolov5/train.py </a:t>
                      </a:r>
                      <a:r>
                        <a:rPr lang="ko-KR" altLang="en-US" sz="1000" dirty="0"/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yolov5/train.py </a:t>
                      </a:r>
                      <a:r>
                        <a:rPr lang="ko-KR" altLang="en-US" sz="1000" dirty="0"/>
                        <a:t>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best.pt (</a:t>
                      </a:r>
                      <a:r>
                        <a:rPr lang="ko-KR" altLang="en-US" sz="1000" dirty="0"/>
                        <a:t>박스 학습시킴</a:t>
                      </a:r>
                      <a:r>
                        <a:rPr lang="en-US" altLang="ko-KR" sz="1000" dirty="0"/>
                        <a:t>.)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webcam_sender.py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b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process_frame</a:t>
                      </a:r>
                      <a:r>
                        <a:rPr lang="en-US" altLang="ko-KR" sz="1000" b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webcam_sender.py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send()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PhotoBlogServer/mysite/settings.py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PhotoBlogServer/blog/views.py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post </a:t>
                      </a:r>
                      <a:r>
                        <a:rPr lang="ko-KR" altLang="en-US" sz="1000" dirty="0"/>
                        <a:t>함수들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PhotoBlogServer/blog/views.py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 err="1"/>
                        <a:t>blogImage</a:t>
                      </a:r>
                      <a:r>
                        <a:rPr lang="en-US" altLang="ko-KR" sz="1000" dirty="0"/>
                        <a:t>()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PhotoBlogServer/blog/views.py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 err="1"/>
                        <a:t>blogImage</a:t>
                      </a:r>
                      <a:r>
                        <a:rPr lang="en-US" altLang="ko-KR" sz="1000" dirty="0"/>
                        <a:t>()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MainActivity.java/</a:t>
                      </a:r>
                      <a:r>
                        <a:rPr lang="en-US" altLang="ko-KR" sz="1000" dirty="0" err="1"/>
                        <a:t>CloadImage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MainActivity.java/</a:t>
                      </a:r>
                      <a:r>
                        <a:rPr lang="en-US" altLang="ko-KR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onClickDownload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layout/activity_main.xml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PhotoBlogServer/blog/signal.py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49271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Box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만 검출하는 것이 목표라 다른 것 모두 제외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Box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만 구분하도록 </a:t>
            </a:r>
            <a:r>
              <a:rPr lang="ko-KR" altLang="en-US" sz="1200" b="1" spc="-5" dirty="0">
                <a:solidFill>
                  <a:schemeClr val="tx1"/>
                </a:solidFill>
                <a:latin typeface="+mn-ea"/>
                <a:cs typeface="Malgun Gothic"/>
              </a:rPr>
              <a:t>직접 </a:t>
            </a:r>
            <a:r>
              <a:rPr lang="en-US" altLang="ko-KR" sz="1200" b="1" spc="-5" dirty="0">
                <a:solidFill>
                  <a:schemeClr val="tx1"/>
                </a:solidFill>
                <a:latin typeface="+mn-ea"/>
                <a:cs typeface="Malgun Gothic"/>
              </a:rPr>
              <a:t>training </a:t>
            </a:r>
            <a:r>
              <a:rPr lang="ko-KR" altLang="en-US" sz="1200" b="1" spc="-5" dirty="0">
                <a:solidFill>
                  <a:schemeClr val="tx1"/>
                </a:solidFill>
                <a:latin typeface="+mn-ea"/>
                <a:cs typeface="Malgun Gothic"/>
              </a:rPr>
              <a:t>진행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함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800" dirty="0">
                <a:solidFill>
                  <a:schemeClr val="tx1"/>
                </a:solidFill>
                <a:latin typeface="+mn-ea"/>
                <a:cs typeface="Gulim"/>
              </a:rPr>
              <a:t>명령어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: python train.py --</a:t>
            </a:r>
            <a:r>
              <a:rPr lang="en-US" altLang="ko-KR" sz="800" dirty="0" err="1">
                <a:solidFill>
                  <a:schemeClr val="tx1"/>
                </a:solidFill>
                <a:latin typeface="+mn-ea"/>
                <a:cs typeface="Gulim"/>
              </a:rPr>
              <a:t>img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Gulim"/>
              </a:rPr>
              <a:t> 640 --batch 16 --epochs 50 --data C:/Users/seois/Downloads/Package.v1i.yolov5pytorch/data.yaml --weights yolov5s.pt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850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Box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만 검출하는 것이 목표라 다른 것 모두 제외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따라서 이 모델은 </a:t>
            </a:r>
            <a:r>
              <a:rPr lang="en-US" altLang="ko-KR" sz="1200" b="1" spc="-5" dirty="0">
                <a:solidFill>
                  <a:schemeClr val="tx1"/>
                </a:solidFill>
                <a:latin typeface="+mn-ea"/>
                <a:cs typeface="Malgun Gothic"/>
              </a:rPr>
              <a:t>Box</a:t>
            </a:r>
            <a:r>
              <a:rPr lang="ko-KR" altLang="en-US" sz="1200" b="1" spc="-5" dirty="0">
                <a:solidFill>
                  <a:schemeClr val="tx1"/>
                </a:solidFill>
                <a:latin typeface="+mn-ea"/>
                <a:cs typeface="Malgun Gothic"/>
              </a:rPr>
              <a:t>만 구분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가능함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220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Box</a:t>
            </a:r>
            <a:r>
              <a:rPr lang="ko-KR" altLang="en-US" sz="1200" kern="0" spc="-5" dirty="0">
                <a:latin typeface="+mn-ea"/>
                <a:cs typeface="Malgun Gothic"/>
              </a:rPr>
              <a:t>가</a:t>
            </a:r>
            <a:r>
              <a:rPr lang="en-US" altLang="ko-KR" sz="1200" kern="0" spc="-5" dirty="0">
                <a:latin typeface="+mn-ea"/>
                <a:cs typeface="Malgun Gothic"/>
              </a:rPr>
              <a:t> </a:t>
            </a:r>
            <a:r>
              <a:rPr lang="ko-KR" altLang="en-US" sz="1200" kern="0" spc="-5" dirty="0">
                <a:latin typeface="+mn-ea"/>
                <a:cs typeface="Malgun Gothic"/>
              </a:rPr>
              <a:t>없었다가 생기면 변화 감지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2336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spc="-5" dirty="0">
                <a:latin typeface="+mn-ea"/>
                <a:cs typeface="Malgun Gothic"/>
              </a:rPr>
              <a:t>상자 </a:t>
            </a:r>
            <a:r>
              <a:rPr lang="ko-KR" altLang="en-US" sz="1200" kern="0" spc="-5" dirty="0" err="1">
                <a:latin typeface="+mn-ea"/>
                <a:cs typeface="Malgun Gothic"/>
              </a:rPr>
              <a:t>발견시</a:t>
            </a:r>
            <a:r>
              <a:rPr lang="ko-KR" altLang="en-US" sz="1200" kern="0" spc="-5" dirty="0">
                <a:latin typeface="+mn-ea"/>
                <a:cs typeface="Malgun Gothic"/>
              </a:rPr>
              <a:t> 바로 </a:t>
            </a:r>
            <a:r>
              <a:rPr lang="en-US" altLang="ko-KR" sz="1200" kern="0" spc="-5" dirty="0" err="1">
                <a:latin typeface="+mn-ea"/>
                <a:cs typeface="Malgun Gothic"/>
              </a:rPr>
              <a:t>restfull</a:t>
            </a:r>
            <a:r>
              <a:rPr lang="en-US" altLang="ko-KR" sz="1200" kern="0" spc="-5" dirty="0">
                <a:latin typeface="+mn-ea"/>
                <a:cs typeface="Malgun Gothic"/>
              </a:rPr>
              <a:t> API </a:t>
            </a:r>
            <a:r>
              <a:rPr lang="ko-KR" altLang="en-US" sz="1200" kern="0" spc="-5" dirty="0">
                <a:latin typeface="+mn-ea"/>
                <a:cs typeface="Malgun Gothic"/>
              </a:rPr>
              <a:t>이용하여 업로드</a:t>
            </a:r>
            <a:endParaRPr lang="en-US" altLang="ko-KR" sz="1200" kern="0" spc="-5" dirty="0"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8AB41A-D8A6-112B-63C5-431D32A5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362200"/>
            <a:ext cx="2438400" cy="14107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93E9D8-D423-969B-93F3-3018F3A93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0" y="5156287"/>
            <a:ext cx="5087942" cy="9545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6893C1-179C-C441-3F04-A26C283F7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88" y="5030670"/>
            <a:ext cx="4467849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58990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40715" lvl="1" indent="-17145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550" dirty="0" err="1">
                <a:latin typeface="+mn-ea"/>
                <a:cs typeface="Gulim"/>
              </a:rPr>
              <a:t>Authtoken</a:t>
            </a:r>
            <a:r>
              <a:rPr lang="ko-KR" altLang="en-US" sz="1550" dirty="0">
                <a:latin typeface="+mn-ea"/>
                <a:cs typeface="Gulim"/>
              </a:rPr>
              <a:t>을 통해 토큰 인증 진행</a:t>
            </a: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053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40715" lvl="1" indent="-17145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550" dirty="0">
                <a:latin typeface="+mn-ea"/>
                <a:cs typeface="Gulim"/>
              </a:rPr>
              <a:t>admin</a:t>
            </a:r>
            <a:endParaRPr lang="ko-KR" altLang="en-US" sz="155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7027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kern="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640715" lvl="1" indent="-171450" latinLnBrk="0">
              <a:spcBef>
                <a:spcPts val="105"/>
              </a:spcBef>
              <a:buFont typeface="Wingdings" panose="05000000000000000000" pitchFamily="2" charset="2"/>
              <a:buChar char="§"/>
              <a:tabLst>
                <a:tab pos="299720" algn="l"/>
              </a:tabLst>
            </a:pPr>
            <a:r>
              <a:rPr kumimoji="1" lang="en-US" altLang="ko-KR" sz="1600" kern="0" dirty="0"/>
              <a:t>POST </a:t>
            </a:r>
            <a:r>
              <a:rPr kumimoji="1" lang="ko-KR" altLang="en-US" sz="1600" kern="0" dirty="0"/>
              <a:t>기능</a:t>
            </a:r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i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83515" indent="-171450" latinLnBrk="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algun Gothic"/>
              </a:rPr>
              <a:t>GET</a:t>
            </a:r>
            <a:r>
              <a:rPr lang="ko-KR" altLang="en-US" sz="1400" kern="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algun Gothic"/>
              </a:rPr>
              <a:t>으로 </a:t>
            </a:r>
            <a:r>
              <a:rPr lang="en-US" altLang="ko-KR" sz="1400" kern="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algun Gothic"/>
              </a:rPr>
              <a:t>image </a:t>
            </a:r>
            <a:r>
              <a:rPr lang="ko-KR" altLang="en-US" sz="1400" kern="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algun Gothic"/>
              </a:rPr>
              <a:t>목록 불러옴</a:t>
            </a:r>
            <a:r>
              <a:rPr lang="en-US" altLang="ko-KR" sz="1400" kern="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Malgun Gothic"/>
              </a:rPr>
              <a:t>.</a:t>
            </a:r>
            <a:endParaRPr lang="en-US" altLang="ko-KR" sz="1200" kern="0" spc="-5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2EA2C-0281-FD12-53AC-7D4D3797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31" y="1686715"/>
            <a:ext cx="3200847" cy="20005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C73D96-6B04-8B3C-853B-D103B55D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89" y="4741356"/>
            <a:ext cx="3606389" cy="17666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8A27A1-5F0F-BB93-CB36-E00C4878D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604" y="5751394"/>
            <a:ext cx="4890783" cy="5415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07851A-6EFF-7B3D-EE31-85D17E97D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589" y="1893584"/>
            <a:ext cx="3630597" cy="200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5567</TotalTime>
  <Words>1452</Words>
  <Application>Microsoft Office PowerPoint</Application>
  <PresentationFormat>A4 용지(210x297mm)</PresentationFormat>
  <Paragraphs>214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Inseop Seo</cp:lastModifiedBy>
  <cp:revision>99</cp:revision>
  <dcterms:created xsi:type="dcterms:W3CDTF">2020-06-08T19:34:44Z</dcterms:created>
  <dcterms:modified xsi:type="dcterms:W3CDTF">2025-12-19T14:36:43Z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